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83" r:id="rId17"/>
    <p:sldId id="272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4949"/>
    <a:srgbClr val="F1FCFE"/>
    <a:srgbClr val="DBF6FE"/>
    <a:srgbClr val="6BC5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143" autoAdjust="0"/>
  </p:normalViewPr>
  <p:slideViewPr>
    <p:cSldViewPr snapToGrid="0">
      <p:cViewPr>
        <p:scale>
          <a:sx n="70" d="100"/>
          <a:sy n="7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ACFC9-BCBA-4EFA-B7D0-2DEE4E2CBFAD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733060-0979-49AF-A84B-3175A8C88D0C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EB6AD670-9FC0-4883-8110-28ECD59EAB05}" type="parTrans" cxnId="{09B0FB08-2364-4EA6-B8A0-80DCEFEAE75A}">
      <dgm:prSet/>
      <dgm:spPr/>
      <dgm:t>
        <a:bodyPr/>
        <a:lstStyle/>
        <a:p>
          <a:endParaRPr lang="ru-RU"/>
        </a:p>
      </dgm:t>
    </dgm:pt>
    <dgm:pt modelId="{70D7088C-3FC4-4443-9114-F36DFCBED0B3}" type="sibTrans" cxnId="{09B0FB08-2364-4EA6-B8A0-80DCEFEAE75A}">
      <dgm:prSet/>
      <dgm:spPr/>
      <dgm:t>
        <a:bodyPr/>
        <a:lstStyle/>
        <a:p>
          <a:endParaRPr lang="ru-RU"/>
        </a:p>
      </dgm:t>
    </dgm:pt>
    <dgm:pt modelId="{A69ED1CA-26AD-4894-9B3D-5613DE0D59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3F07A242-3B2E-4B94-A910-919EBE6C3FF7}" type="parTrans" cxnId="{AF9A5787-9D52-4ADB-9594-48EA54030762}">
      <dgm:prSet/>
      <dgm:spPr/>
      <dgm:t>
        <a:bodyPr/>
        <a:lstStyle/>
        <a:p>
          <a:endParaRPr lang="ru-RU"/>
        </a:p>
      </dgm:t>
    </dgm:pt>
    <dgm:pt modelId="{93166CC5-8FC3-4428-8499-0F8275F9B986}" type="sibTrans" cxnId="{AF9A5787-9D52-4ADB-9594-48EA54030762}">
      <dgm:prSet/>
      <dgm:spPr/>
      <dgm:t>
        <a:bodyPr/>
        <a:lstStyle/>
        <a:p>
          <a:endParaRPr lang="ru-RU"/>
        </a:p>
      </dgm:t>
    </dgm:pt>
    <dgm:pt modelId="{357B2E73-0829-42B8-8973-421B573DFF74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476CCC4E-23FD-4E8F-ACDA-9AFC92F77CE6}" type="parTrans" cxnId="{8631ADB0-29CD-4242-86AB-364ADAC7362D}">
      <dgm:prSet/>
      <dgm:spPr/>
      <dgm:t>
        <a:bodyPr/>
        <a:lstStyle/>
        <a:p>
          <a:endParaRPr lang="ru-RU"/>
        </a:p>
      </dgm:t>
    </dgm:pt>
    <dgm:pt modelId="{11571260-42DD-4F66-B916-CAF6EE87FD21}" type="sibTrans" cxnId="{8631ADB0-29CD-4242-86AB-364ADAC7362D}">
      <dgm:prSet/>
      <dgm:spPr/>
      <dgm:t>
        <a:bodyPr/>
        <a:lstStyle/>
        <a:p>
          <a:endParaRPr lang="ru-RU"/>
        </a:p>
      </dgm:t>
    </dgm:pt>
    <dgm:pt modelId="{306470AA-7133-4E81-9606-689214FFB642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AA6EABA-FFF9-4801-89DE-8606D495C1E3}" type="parTrans" cxnId="{DDB3D3C3-5666-4405-AD15-23BA85989CDF}">
      <dgm:prSet/>
      <dgm:spPr/>
      <dgm:t>
        <a:bodyPr/>
        <a:lstStyle/>
        <a:p>
          <a:endParaRPr lang="ru-RU"/>
        </a:p>
      </dgm:t>
    </dgm:pt>
    <dgm:pt modelId="{B63F1FB9-CB96-464B-B3F8-277928FE3FDC}" type="sibTrans" cxnId="{DDB3D3C3-5666-4405-AD15-23BA85989CDF}">
      <dgm:prSet/>
      <dgm:spPr/>
      <dgm:t>
        <a:bodyPr/>
        <a:lstStyle/>
        <a:p>
          <a:endParaRPr lang="ru-RU"/>
        </a:p>
      </dgm:t>
    </dgm:pt>
    <dgm:pt modelId="{E1E7011F-AE51-48BB-B0DD-9BBA516E3CB5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45DC943-8E6C-4EB2-BF69-730E8B474B9B}" type="parTrans" cxnId="{3179BE09-47D4-4661-8CAE-0439E7352359}">
      <dgm:prSet/>
      <dgm:spPr/>
      <dgm:t>
        <a:bodyPr/>
        <a:lstStyle/>
        <a:p>
          <a:endParaRPr lang="ru-RU"/>
        </a:p>
      </dgm:t>
    </dgm:pt>
    <dgm:pt modelId="{420735B9-A71F-4261-90A2-2E1EDA4FC52E}" type="sibTrans" cxnId="{3179BE09-47D4-4661-8CAE-0439E7352359}">
      <dgm:prSet/>
      <dgm:spPr/>
      <dgm:t>
        <a:bodyPr/>
        <a:lstStyle/>
        <a:p>
          <a:endParaRPr lang="ru-RU"/>
        </a:p>
      </dgm:t>
    </dgm:pt>
    <dgm:pt modelId="{B5F2FA0D-1092-467C-9528-CDFBB850BDD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36E230D1-457A-4609-B618-06B802A055EB}" type="parTrans" cxnId="{713F0843-30CB-4201-A77B-78AB90BB700D}">
      <dgm:prSet/>
      <dgm:spPr/>
      <dgm:t>
        <a:bodyPr/>
        <a:lstStyle/>
        <a:p>
          <a:endParaRPr lang="ru-RU"/>
        </a:p>
      </dgm:t>
    </dgm:pt>
    <dgm:pt modelId="{61215A91-325E-4FF1-A424-9361301C4E1A}" type="sibTrans" cxnId="{713F0843-30CB-4201-A77B-78AB90BB700D}">
      <dgm:prSet/>
      <dgm:spPr/>
      <dgm:t>
        <a:bodyPr/>
        <a:lstStyle/>
        <a:p>
          <a:endParaRPr lang="ru-RU"/>
        </a:p>
      </dgm:t>
    </dgm:pt>
    <dgm:pt modelId="{AF9267AD-29FC-44E7-A1EE-7592B42CC3CE}" type="pres">
      <dgm:prSet presAssocID="{1EAACFC9-BCBA-4EFA-B7D0-2DEE4E2CBF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3F0DD-0369-4FCE-88CE-211B6A4412C9}" type="pres">
      <dgm:prSet presAssocID="{E5733060-0979-49AF-A84B-3175A8C88D0C}" presName="linNode" presStyleCnt="0"/>
      <dgm:spPr/>
    </dgm:pt>
    <dgm:pt modelId="{0577D723-550C-4F89-A50F-49E7A7D29564}" type="pres">
      <dgm:prSet presAssocID="{E5733060-0979-49AF-A84B-3175A8C88D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3DD4-7B69-42B4-A0F0-D4D7BED4C5B9}" type="pres">
      <dgm:prSet presAssocID="{E5733060-0979-49AF-A84B-3175A8C88D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C5234-21DB-4099-94FD-362A412E88EE}" type="pres">
      <dgm:prSet presAssocID="{70D7088C-3FC4-4443-9114-F36DFCBED0B3}" presName="sp" presStyleCnt="0"/>
      <dgm:spPr/>
    </dgm:pt>
    <dgm:pt modelId="{BFF94512-7995-494F-8E26-A83D8AAEC098}" type="pres">
      <dgm:prSet presAssocID="{357B2E73-0829-42B8-8973-421B573DFF74}" presName="linNode" presStyleCnt="0"/>
      <dgm:spPr/>
    </dgm:pt>
    <dgm:pt modelId="{0B01E59A-D1FA-4D58-97B5-A62D47C4C529}" type="pres">
      <dgm:prSet presAssocID="{357B2E73-0829-42B8-8973-421B573DFF7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E35E0-7ABA-4867-80F0-9E27C63394A4}" type="pres">
      <dgm:prSet presAssocID="{357B2E73-0829-42B8-8973-421B573DFF7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34EB4-E33B-4285-80B3-28FC41FAA6DB}" type="pres">
      <dgm:prSet presAssocID="{11571260-42DD-4F66-B916-CAF6EE87FD21}" presName="sp" presStyleCnt="0"/>
      <dgm:spPr/>
    </dgm:pt>
    <dgm:pt modelId="{F2A43A41-1F25-48F7-8555-AA59AB65D5AD}" type="pres">
      <dgm:prSet presAssocID="{E1E7011F-AE51-48BB-B0DD-9BBA516E3CB5}" presName="linNode" presStyleCnt="0"/>
      <dgm:spPr/>
    </dgm:pt>
    <dgm:pt modelId="{FAD0988E-67EB-40A1-A077-C81A5B0AB07C}" type="pres">
      <dgm:prSet presAssocID="{E1E7011F-AE51-48BB-B0DD-9BBA516E3CB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02B4D-E73B-4708-A5DD-96435070AB47}" type="pres">
      <dgm:prSet presAssocID="{E1E7011F-AE51-48BB-B0DD-9BBA516E3CB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9BE09-47D4-4661-8CAE-0439E7352359}" srcId="{1EAACFC9-BCBA-4EFA-B7D0-2DEE4E2CBFAD}" destId="{E1E7011F-AE51-48BB-B0DD-9BBA516E3CB5}" srcOrd="2" destOrd="0" parTransId="{745DC943-8E6C-4EB2-BF69-730E8B474B9B}" sibTransId="{420735B9-A71F-4261-90A2-2E1EDA4FC52E}"/>
    <dgm:cxn modelId="{F9152681-D38A-471C-9C23-5EF695056886}" type="presOf" srcId="{1EAACFC9-BCBA-4EFA-B7D0-2DEE4E2CBFAD}" destId="{AF9267AD-29FC-44E7-A1EE-7592B42CC3CE}" srcOrd="0" destOrd="0" presId="urn:microsoft.com/office/officeart/2005/8/layout/vList5"/>
    <dgm:cxn modelId="{9F8A38A5-8252-4CAD-A685-47B28A416EB5}" type="presOf" srcId="{B5F2FA0D-1092-467C-9528-CDFBB850BDDB}" destId="{25302B4D-E73B-4708-A5DD-96435070AB47}" srcOrd="0" destOrd="0" presId="urn:microsoft.com/office/officeart/2005/8/layout/vList5"/>
    <dgm:cxn modelId="{713F0843-30CB-4201-A77B-78AB90BB700D}" srcId="{E1E7011F-AE51-48BB-B0DD-9BBA516E3CB5}" destId="{B5F2FA0D-1092-467C-9528-CDFBB850BDDB}" srcOrd="0" destOrd="0" parTransId="{36E230D1-457A-4609-B618-06B802A055EB}" sibTransId="{61215A91-325E-4FF1-A424-9361301C4E1A}"/>
    <dgm:cxn modelId="{110D174B-7676-4388-AF51-20FDA1CFDD6A}" type="presOf" srcId="{E1E7011F-AE51-48BB-B0DD-9BBA516E3CB5}" destId="{FAD0988E-67EB-40A1-A077-C81A5B0AB07C}" srcOrd="0" destOrd="0" presId="urn:microsoft.com/office/officeart/2005/8/layout/vList5"/>
    <dgm:cxn modelId="{D50E8FD2-EE08-42F0-9B05-EC8C4B0D7B94}" type="presOf" srcId="{306470AA-7133-4E81-9606-689214FFB642}" destId="{155E35E0-7ABA-4867-80F0-9E27C63394A4}" srcOrd="0" destOrd="0" presId="urn:microsoft.com/office/officeart/2005/8/layout/vList5"/>
    <dgm:cxn modelId="{DDB3D3C3-5666-4405-AD15-23BA85989CDF}" srcId="{357B2E73-0829-42B8-8973-421B573DFF74}" destId="{306470AA-7133-4E81-9606-689214FFB642}" srcOrd="0" destOrd="0" parTransId="{6AA6EABA-FFF9-4801-89DE-8606D495C1E3}" sibTransId="{B63F1FB9-CB96-464B-B3F8-277928FE3FDC}"/>
    <dgm:cxn modelId="{09B0FB08-2364-4EA6-B8A0-80DCEFEAE75A}" srcId="{1EAACFC9-BCBA-4EFA-B7D0-2DEE4E2CBFAD}" destId="{E5733060-0979-49AF-A84B-3175A8C88D0C}" srcOrd="0" destOrd="0" parTransId="{EB6AD670-9FC0-4883-8110-28ECD59EAB05}" sibTransId="{70D7088C-3FC4-4443-9114-F36DFCBED0B3}"/>
    <dgm:cxn modelId="{D35B2CF3-3755-4C54-A900-52A5DEBCB8EC}" type="presOf" srcId="{E5733060-0979-49AF-A84B-3175A8C88D0C}" destId="{0577D723-550C-4F89-A50F-49E7A7D29564}" srcOrd="0" destOrd="0" presId="urn:microsoft.com/office/officeart/2005/8/layout/vList5"/>
    <dgm:cxn modelId="{8631ADB0-29CD-4242-86AB-364ADAC7362D}" srcId="{1EAACFC9-BCBA-4EFA-B7D0-2DEE4E2CBFAD}" destId="{357B2E73-0829-42B8-8973-421B573DFF74}" srcOrd="1" destOrd="0" parTransId="{476CCC4E-23FD-4E8F-ACDA-9AFC92F77CE6}" sibTransId="{11571260-42DD-4F66-B916-CAF6EE87FD21}"/>
    <dgm:cxn modelId="{9B0A3BA5-B338-43FC-9642-1C846E1E9939}" type="presOf" srcId="{357B2E73-0829-42B8-8973-421B573DFF74}" destId="{0B01E59A-D1FA-4D58-97B5-A62D47C4C529}" srcOrd="0" destOrd="0" presId="urn:microsoft.com/office/officeart/2005/8/layout/vList5"/>
    <dgm:cxn modelId="{5405CB27-F35D-4269-A476-69A4D94178BB}" type="presOf" srcId="{A69ED1CA-26AD-4894-9B3D-5613DE0D5930}" destId="{03273DD4-7B69-42B4-A0F0-D4D7BED4C5B9}" srcOrd="0" destOrd="0" presId="urn:microsoft.com/office/officeart/2005/8/layout/vList5"/>
    <dgm:cxn modelId="{AF9A5787-9D52-4ADB-9594-48EA54030762}" srcId="{E5733060-0979-49AF-A84B-3175A8C88D0C}" destId="{A69ED1CA-26AD-4894-9B3D-5613DE0D5930}" srcOrd="0" destOrd="0" parTransId="{3F07A242-3B2E-4B94-A910-919EBE6C3FF7}" sibTransId="{93166CC5-8FC3-4428-8499-0F8275F9B986}"/>
    <dgm:cxn modelId="{CB0E2904-A72D-4BD7-8777-1CA451737CE6}" type="presParOf" srcId="{AF9267AD-29FC-44E7-A1EE-7592B42CC3CE}" destId="{99B3F0DD-0369-4FCE-88CE-211B6A4412C9}" srcOrd="0" destOrd="0" presId="urn:microsoft.com/office/officeart/2005/8/layout/vList5"/>
    <dgm:cxn modelId="{FBFDD90A-44B3-451E-85FC-90FB5688EB94}" type="presParOf" srcId="{99B3F0DD-0369-4FCE-88CE-211B6A4412C9}" destId="{0577D723-550C-4F89-A50F-49E7A7D29564}" srcOrd="0" destOrd="0" presId="urn:microsoft.com/office/officeart/2005/8/layout/vList5"/>
    <dgm:cxn modelId="{415CD94E-7B7B-44C0-BFE1-4672956E5A4E}" type="presParOf" srcId="{99B3F0DD-0369-4FCE-88CE-211B6A4412C9}" destId="{03273DD4-7B69-42B4-A0F0-D4D7BED4C5B9}" srcOrd="1" destOrd="0" presId="urn:microsoft.com/office/officeart/2005/8/layout/vList5"/>
    <dgm:cxn modelId="{7403D462-B9BA-4187-B095-310022C43366}" type="presParOf" srcId="{AF9267AD-29FC-44E7-A1EE-7592B42CC3CE}" destId="{821C5234-21DB-4099-94FD-362A412E88EE}" srcOrd="1" destOrd="0" presId="urn:microsoft.com/office/officeart/2005/8/layout/vList5"/>
    <dgm:cxn modelId="{20C9E1B4-5FB6-469E-AC15-6B4B03A3B25B}" type="presParOf" srcId="{AF9267AD-29FC-44E7-A1EE-7592B42CC3CE}" destId="{BFF94512-7995-494F-8E26-A83D8AAEC098}" srcOrd="2" destOrd="0" presId="urn:microsoft.com/office/officeart/2005/8/layout/vList5"/>
    <dgm:cxn modelId="{3FE059E6-577B-482E-BE83-671FDEE6A8EA}" type="presParOf" srcId="{BFF94512-7995-494F-8E26-A83D8AAEC098}" destId="{0B01E59A-D1FA-4D58-97B5-A62D47C4C529}" srcOrd="0" destOrd="0" presId="urn:microsoft.com/office/officeart/2005/8/layout/vList5"/>
    <dgm:cxn modelId="{E13672C5-A0EF-4EBA-92EE-30F870F5678B}" type="presParOf" srcId="{BFF94512-7995-494F-8E26-A83D8AAEC098}" destId="{155E35E0-7ABA-4867-80F0-9E27C63394A4}" srcOrd="1" destOrd="0" presId="urn:microsoft.com/office/officeart/2005/8/layout/vList5"/>
    <dgm:cxn modelId="{E02C1D8E-215E-4A32-A746-6F773493FFD6}" type="presParOf" srcId="{AF9267AD-29FC-44E7-A1EE-7592B42CC3CE}" destId="{4F034EB4-E33B-4285-80B3-28FC41FAA6DB}" srcOrd="3" destOrd="0" presId="urn:microsoft.com/office/officeart/2005/8/layout/vList5"/>
    <dgm:cxn modelId="{8BB8DA8F-7B5B-42C3-BDA6-1FDB8492895C}" type="presParOf" srcId="{AF9267AD-29FC-44E7-A1EE-7592B42CC3CE}" destId="{F2A43A41-1F25-48F7-8555-AA59AB65D5AD}" srcOrd="4" destOrd="0" presId="urn:microsoft.com/office/officeart/2005/8/layout/vList5"/>
    <dgm:cxn modelId="{80394650-991F-451E-9A1D-878EF4FC7D1A}" type="presParOf" srcId="{F2A43A41-1F25-48F7-8555-AA59AB65D5AD}" destId="{FAD0988E-67EB-40A1-A077-C81A5B0AB07C}" srcOrd="0" destOrd="0" presId="urn:microsoft.com/office/officeart/2005/8/layout/vList5"/>
    <dgm:cxn modelId="{A43F15E0-61D1-43AA-A2A6-ED65823BB9D8}" type="presParOf" srcId="{F2A43A41-1F25-48F7-8555-AA59AB65D5AD}" destId="{25302B4D-E73B-4708-A5DD-96435070AB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273DD4-7B69-42B4-A0F0-D4D7BED4C5B9}">
      <dsp:nvSpPr>
        <dsp:cNvPr id="0" name=""/>
        <dsp:cNvSpPr/>
      </dsp:nvSpPr>
      <dsp:spPr>
        <a:xfrm rot="5400000">
          <a:off x="4754517" y="-1721216"/>
          <a:ext cx="1318190" cy="50951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…</a:t>
          </a:r>
          <a:endParaRPr lang="ru-RU" sz="6500" kern="1200" dirty="0"/>
        </a:p>
      </dsp:txBody>
      <dsp:txXfrm rot="5400000">
        <a:off x="4754517" y="-1721216"/>
        <a:ext cx="1318190" cy="5095164"/>
      </dsp:txXfrm>
    </dsp:sp>
    <dsp:sp modelId="{0577D723-550C-4F89-A50F-49E7A7D29564}">
      <dsp:nvSpPr>
        <dsp:cNvPr id="0" name=""/>
        <dsp:cNvSpPr/>
      </dsp:nvSpPr>
      <dsp:spPr>
        <a:xfrm>
          <a:off x="0" y="2496"/>
          <a:ext cx="2866030" cy="16477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1.</a:t>
          </a:r>
          <a:endParaRPr lang="ru-RU" sz="6500" kern="1200" dirty="0"/>
        </a:p>
      </dsp:txBody>
      <dsp:txXfrm>
        <a:off x="0" y="2496"/>
        <a:ext cx="2866030" cy="1647738"/>
      </dsp:txXfrm>
    </dsp:sp>
    <dsp:sp modelId="{155E35E0-7ABA-4867-80F0-9E27C63394A4}">
      <dsp:nvSpPr>
        <dsp:cNvPr id="0" name=""/>
        <dsp:cNvSpPr/>
      </dsp:nvSpPr>
      <dsp:spPr>
        <a:xfrm rot="5400000">
          <a:off x="4754517" y="8908"/>
          <a:ext cx="1318190" cy="509516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…</a:t>
          </a:r>
          <a:endParaRPr lang="ru-RU" sz="6500" kern="1200" dirty="0"/>
        </a:p>
      </dsp:txBody>
      <dsp:txXfrm rot="5400000">
        <a:off x="4754517" y="8908"/>
        <a:ext cx="1318190" cy="5095164"/>
      </dsp:txXfrm>
    </dsp:sp>
    <dsp:sp modelId="{0B01E59A-D1FA-4D58-97B5-A62D47C4C529}">
      <dsp:nvSpPr>
        <dsp:cNvPr id="0" name=""/>
        <dsp:cNvSpPr/>
      </dsp:nvSpPr>
      <dsp:spPr>
        <a:xfrm>
          <a:off x="0" y="1732621"/>
          <a:ext cx="2866030" cy="1647738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2.</a:t>
          </a:r>
          <a:endParaRPr lang="ru-RU" sz="6500" kern="1200" dirty="0"/>
        </a:p>
      </dsp:txBody>
      <dsp:txXfrm>
        <a:off x="0" y="1732621"/>
        <a:ext cx="2866030" cy="1647738"/>
      </dsp:txXfrm>
    </dsp:sp>
    <dsp:sp modelId="{25302B4D-E73B-4708-A5DD-96435070AB47}">
      <dsp:nvSpPr>
        <dsp:cNvPr id="0" name=""/>
        <dsp:cNvSpPr/>
      </dsp:nvSpPr>
      <dsp:spPr>
        <a:xfrm rot="5400000">
          <a:off x="4754517" y="1739033"/>
          <a:ext cx="1318190" cy="5095164"/>
        </a:xfrm>
        <a:prstGeom prst="round2Same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…</a:t>
          </a:r>
          <a:endParaRPr lang="ru-RU" sz="6500" kern="1200" dirty="0"/>
        </a:p>
      </dsp:txBody>
      <dsp:txXfrm rot="5400000">
        <a:off x="4754517" y="1739033"/>
        <a:ext cx="1318190" cy="5095164"/>
      </dsp:txXfrm>
    </dsp:sp>
    <dsp:sp modelId="{FAD0988E-67EB-40A1-A077-C81A5B0AB07C}">
      <dsp:nvSpPr>
        <dsp:cNvPr id="0" name=""/>
        <dsp:cNvSpPr/>
      </dsp:nvSpPr>
      <dsp:spPr>
        <a:xfrm>
          <a:off x="0" y="3462747"/>
          <a:ext cx="2866030" cy="1647738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3.</a:t>
          </a:r>
          <a:endParaRPr lang="ru-RU" sz="6500" kern="1200" dirty="0"/>
        </a:p>
      </dsp:txBody>
      <dsp:txXfrm>
        <a:off x="0" y="3462747"/>
        <a:ext cx="2866030" cy="164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0CF51-8C7B-4706-A7D0-FE6CD287AEA2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BC455-87FD-4852-88D4-B5C983208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1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8654-0566-475A-8949-72613F2A85E3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38A1-71D0-4373-9B0C-2D483C30F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2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«Поддержка инициатив населения муниципальных образований Самарской области» в 2018 году в СМИ обрела новый имидж, был разработан бренд государственной программы – Губернаторский 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«СОдействие». </a:t>
            </a:r>
          </a:p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представляет готовый механизм для выявления конкретных проблем граждан и их решения.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8070E-0A0E-45B6-8EEC-8B3C063F8F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103931" y="1691071"/>
            <a:ext cx="523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84212" y="4015720"/>
            <a:ext cx="7775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«Поддержка инициатив населения муниципальных образований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Самарской области» на 2017-2025 гг.</a:t>
            </a:r>
          </a:p>
        </p:txBody>
      </p:sp>
      <p:pic>
        <p:nvPicPr>
          <p:cNvPr id="307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43" y="2310196"/>
            <a:ext cx="2974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427538" y="556845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212975" y="496888"/>
            <a:ext cx="4986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Администрация Губернатора Самарской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внутренней политики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3" descr="kozel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6238"/>
            <a:ext cx="9763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900113" y="5968508"/>
            <a:ext cx="734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консультант управления по связям с депутатским корпусом 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общественными объединениями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21391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458" y="362680"/>
            <a:ext cx="837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8</a:t>
            </a:r>
            <a:r>
              <a:rPr lang="ru-RU" sz="2000" dirty="0">
                <a:solidFill>
                  <a:prstClr val="black"/>
                </a:solidFill>
              </a:rPr>
              <a:t>. Фото/видео запись обсуждения общественного проекта с жителями территории, на которой планируется реализация проекта.</a:t>
            </a:r>
          </a:p>
        </p:txBody>
      </p:sp>
      <p:pic>
        <p:nvPicPr>
          <p:cNvPr id="8196" name="Picture 4" descr="Ð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3" y="1255501"/>
            <a:ext cx="8131765" cy="54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90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58" y="362680"/>
            <a:ext cx="8378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9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Публикационные </a:t>
            </a:r>
            <a:r>
              <a:rPr lang="ru-RU" sz="2000" dirty="0">
                <a:solidFill>
                  <a:prstClr val="black"/>
                </a:solidFill>
              </a:rPr>
              <a:t>материалы в местных СМИ (газеты, журналы, листовки, опросные листы, информационные афиши о проведении собраний, ТВ и прочее).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1" y="1614434"/>
            <a:ext cx="6806630" cy="49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0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58" y="362680"/>
            <a:ext cx="8378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10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Схема/дизайн/проект </a:t>
            </a:r>
            <a:r>
              <a:rPr lang="ru-RU" sz="2000" dirty="0">
                <a:solidFill>
                  <a:prstClr val="black"/>
                </a:solidFill>
              </a:rPr>
              <a:t>будущего объекта общественной инфраструктуры, который планируется к реализации (допускается предоставление в любых формах).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8" y="1752447"/>
            <a:ext cx="8096036" cy="45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6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58" y="362680"/>
            <a:ext cx="837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11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Скриншоты </a:t>
            </a:r>
            <a:r>
              <a:rPr lang="ru-RU" sz="2000" dirty="0">
                <a:solidFill>
                  <a:prstClr val="black"/>
                </a:solidFill>
              </a:rPr>
              <a:t>интернет-голосований в сети Интернет и прочих обсуждений общественного проекта в социальных сетях.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96" y="1315092"/>
            <a:ext cx="5600700" cy="52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0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3" y="229684"/>
            <a:ext cx="8734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 направлению</a:t>
            </a:r>
          </a:p>
          <a:p>
            <a:pPr algn="ctr"/>
            <a:r>
              <a:rPr lang="ru-RU" sz="3200" b="1" u="sng" dirty="0" err="1" smtClean="0"/>
              <a:t>софинансирование</a:t>
            </a:r>
            <a:r>
              <a:rPr lang="ru-RU" sz="3200" b="1" u="sng" dirty="0" smtClean="0"/>
              <a:t> решений о </a:t>
            </a:r>
            <a:r>
              <a:rPr lang="ru-RU" sz="3200" b="1" u="sng" dirty="0"/>
              <a:t>самообложении, принятых </a:t>
            </a:r>
            <a:r>
              <a:rPr lang="ru-RU" sz="3200" b="1" u="sng" dirty="0" smtClean="0"/>
              <a:t>на </a:t>
            </a:r>
            <a:r>
              <a:rPr lang="ru-RU" sz="3200" b="1" u="sng" dirty="0"/>
              <a:t>сходах граждан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514" y="2055002"/>
            <a:ext cx="8378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1. </a:t>
            </a:r>
            <a:r>
              <a:rPr lang="ru-RU" sz="2000" dirty="0" smtClean="0"/>
              <a:t>Сопроводительное письмо на руководителя Администрации Губернатора Самарской области к конкурсному пакету документов от Администрации муниципального образования, на территории которого проведен сход граждан.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4687" y="3160177"/>
            <a:ext cx="2911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err="1" smtClean="0"/>
              <a:t>И.о</a:t>
            </a:r>
            <a:r>
              <a:rPr lang="ru-RU" sz="1600" i="1" dirty="0" smtClean="0"/>
              <a:t>. руководителя </a:t>
            </a:r>
          </a:p>
          <a:p>
            <a:pPr algn="ctr"/>
            <a:r>
              <a:rPr lang="ru-RU" sz="1600" i="1" dirty="0" smtClean="0"/>
              <a:t>Администрации Губернатора </a:t>
            </a:r>
          </a:p>
          <a:p>
            <a:pPr algn="ctr"/>
            <a:r>
              <a:rPr lang="ru-RU" sz="1600" i="1" dirty="0" smtClean="0"/>
              <a:t>Самарской области</a:t>
            </a:r>
          </a:p>
          <a:p>
            <a:pPr algn="ctr"/>
            <a:r>
              <a:rPr lang="ru-RU" sz="1600" i="1" dirty="0" err="1" smtClean="0"/>
              <a:t>Ю.А.Рожину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6215" y="4150760"/>
            <a:ext cx="3221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Уважаемый Юрий Александрович!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1791" y="4514260"/>
            <a:ext cx="8363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i="1" dirty="0" smtClean="0"/>
              <a:t>Администрация с.п._________ м.р._____________ направляет пакет документов на </a:t>
            </a:r>
            <a:r>
              <a:rPr lang="ru-RU" sz="1600" i="1" dirty="0" err="1" smtClean="0"/>
              <a:t>софинансирование</a:t>
            </a:r>
            <a:r>
              <a:rPr lang="ru-RU" sz="1600" i="1" dirty="0" smtClean="0"/>
              <a:t> решения о самообложении по реализации проекта «____________», принятого на сходе граждан в рамках государственной программы Самарской </a:t>
            </a:r>
            <a:r>
              <a:rPr lang="ru-RU" sz="1600" i="1" dirty="0"/>
              <a:t>области «Поддержка инициатив населения муниципальных образований в Самарской </a:t>
            </a:r>
            <a:r>
              <a:rPr lang="ru-RU" sz="1600" i="1" dirty="0" smtClean="0"/>
              <a:t>области» </a:t>
            </a:r>
            <a:r>
              <a:rPr lang="ru-RU" sz="1600" i="1" dirty="0"/>
              <a:t>на 2017 - 2025 годы».</a:t>
            </a:r>
            <a:endParaRPr lang="ru-RU" sz="1600" i="1" dirty="0" smtClean="0"/>
          </a:p>
          <a:p>
            <a:pPr indent="360363" algn="just"/>
            <a:r>
              <a:rPr lang="ru-RU" sz="1600" i="1" dirty="0" smtClean="0"/>
              <a:t>Приложение на ___л., в ____ экз.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1791" y="6187060"/>
            <a:ext cx="231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Глава с.п.____ м.р._____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11999" y="616548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/>
              <a:t>И.И.Иванов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901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7979" y="272954"/>
            <a:ext cx="8612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2. </a:t>
            </a:r>
            <a:r>
              <a:rPr lang="ru-RU" sz="2000" dirty="0" smtClean="0"/>
              <a:t>Положение о порядке подготовки и проведения схода граждан в населенных пунктах, входящих в состав сельского (городского) поселения.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3. </a:t>
            </a:r>
            <a:r>
              <a:rPr lang="ru-RU" sz="2000" dirty="0" smtClean="0"/>
              <a:t>Постановление Администрации сельского (городского) поселения о проведении схода граждан по вопросу введения и использования средств самообложения граждан на территории населенного пункта.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4. </a:t>
            </a:r>
            <a:r>
              <a:rPr lang="ru-RU" sz="2000" dirty="0" smtClean="0"/>
              <a:t>Решение схода граждан</a:t>
            </a:r>
          </a:p>
        </p:txBody>
      </p:sp>
      <p:pic>
        <p:nvPicPr>
          <p:cNvPr id="8196" name="Picture 4" descr="ÐÐ°ÑÑÐ¸Ð½ÐºÐ¸ Ð¿Ð¾ Ð·Ð°Ð¿ÑÐ¾ÑÑ ÑÐ¾Ð±Ñ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757" y="2564767"/>
            <a:ext cx="5593355" cy="396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4" y="394479"/>
            <a:ext cx="8447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5. </a:t>
            </a:r>
            <a:r>
              <a:rPr lang="ru-RU" sz="2400" dirty="0" smtClean="0"/>
              <a:t>Порядок уплаты населением платежей в соответствии с решением, принятым на сходе граждан об использовании средств самообложения граждан, а также платежей, осуществляемых в виде добровольных пожертвований граждан и юридических лиц на решение вопросов местного значения, определенных в решении об использовании средств самообложения граждан.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lvl="0" algn="just"/>
            <a:endParaRPr lang="ru-RU" sz="24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6. </a:t>
            </a:r>
            <a:r>
              <a:rPr lang="ru-RU" sz="2400" dirty="0" smtClean="0"/>
              <a:t>Заявка на предоставление из областного бюджета субсидии бюджету муниципального образования Самарской области на проведение мероприятий по реализации решений местных референдумов (сходов граждан) об использовании средств самообложения граждан.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lvl="0" algn="just"/>
            <a:endParaRPr lang="ru-RU" sz="24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7. </a:t>
            </a:r>
            <a:r>
              <a:rPr lang="ru-RU" sz="2400" dirty="0" smtClean="0"/>
              <a:t>Копии материалов из информационных источников, подтверждающих официальное опубликование документов.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53" y="376327"/>
            <a:ext cx="837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8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  <a:r>
              <a:rPr lang="ru-RU" sz="2000" dirty="0" smtClean="0"/>
              <a:t>Протокол схода граждан.</a:t>
            </a:r>
            <a:endParaRPr lang="ru-RU" sz="2000" dirty="0"/>
          </a:p>
        </p:txBody>
      </p:sp>
      <p:pic>
        <p:nvPicPr>
          <p:cNvPr id="10244" name="Picture 4" descr="Ð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45" y="907474"/>
            <a:ext cx="4116174" cy="5488234"/>
          </a:xfrm>
          <a:prstGeom prst="rect">
            <a:avLst/>
          </a:prstGeom>
          <a:noFill/>
        </p:spPr>
      </p:pic>
      <p:pic>
        <p:nvPicPr>
          <p:cNvPr id="10246" name="Picture 6" descr="Ð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56" y="865474"/>
            <a:ext cx="4151497" cy="553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05" y="362679"/>
            <a:ext cx="837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9. </a:t>
            </a:r>
            <a:r>
              <a:rPr lang="ru-RU" sz="2000" dirty="0" smtClean="0"/>
              <a:t>Фото текущего состояния объекта </a:t>
            </a:r>
          </a:p>
          <a:p>
            <a:pPr algn="just"/>
            <a:r>
              <a:rPr lang="ru-RU" sz="2000" dirty="0" smtClean="0"/>
              <a:t>(предоставляется на электронном носителе).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4" name="Picture 4" descr="Ð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86" y="1419367"/>
            <a:ext cx="8322553" cy="468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048" y="349032"/>
            <a:ext cx="837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10. </a:t>
            </a:r>
            <a:r>
              <a:rPr lang="ru-RU" sz="2000" dirty="0" smtClean="0"/>
              <a:t>Сметный расчет общей стоимости проекта.</a:t>
            </a:r>
          </a:p>
        </p:txBody>
      </p:sp>
      <p:pic>
        <p:nvPicPr>
          <p:cNvPr id="4098" name="Picture 2" descr="ÐÐ°ÑÑÐ¸Ð½ÐºÐ¸ Ð¿Ð¾ Ð·Ð°Ð¿ÑÐ¾ÑÑ ÑÐ¸Ð½Ð°Ð½Ñ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87" y="959276"/>
            <a:ext cx="8319685" cy="554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628" y="1451695"/>
            <a:ext cx="81679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Перечень документов 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участия 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Губернаторском проекте «СОдействие»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3619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53" y="403623"/>
            <a:ext cx="837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11. </a:t>
            </a:r>
            <a:r>
              <a:rPr lang="ru-RU" sz="2000" dirty="0" smtClean="0"/>
              <a:t>Перечень предполагаемых видов работ с указанием объемов данных работ.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82303" y="1451591"/>
          <a:ext cx="7961195" cy="511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05" y="376327"/>
            <a:ext cx="837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12. </a:t>
            </a:r>
            <a:r>
              <a:rPr lang="ru-RU" sz="2000" dirty="0" smtClean="0"/>
              <a:t>Фото/видео запись схода граждан.</a:t>
            </a:r>
          </a:p>
        </p:txBody>
      </p:sp>
      <p:pic>
        <p:nvPicPr>
          <p:cNvPr id="2050" name="Picture 2" descr="https://sun9-26.userapi.com/c856120/v856120720/953ad/8ThpG4qVMSk.jpg"/>
          <p:cNvPicPr>
            <a:picLocks noChangeAspect="1" noChangeArrowheads="1"/>
          </p:cNvPicPr>
          <p:nvPr/>
        </p:nvPicPr>
        <p:blipFill>
          <a:blip r:embed="rId2" cstate="print"/>
          <a:srcRect t="11825" b="18340"/>
          <a:stretch>
            <a:fillRect/>
          </a:stretch>
        </p:blipFill>
        <p:spPr bwMode="auto">
          <a:xfrm>
            <a:off x="346645" y="1427857"/>
            <a:ext cx="8374273" cy="4386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53" y="389975"/>
            <a:ext cx="8378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13. </a:t>
            </a:r>
            <a:r>
              <a:rPr lang="ru-RU" sz="2000" dirty="0" smtClean="0"/>
              <a:t>Публикационные материалы в местных СМИ (газеты, журналы, листовки, опросные листы, информационные афиши о проведении схода граждан, ТВ и прочее).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52" y="1691612"/>
            <a:ext cx="5076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6962"/>
          <a:stretch>
            <a:fillRect/>
          </a:stretch>
        </p:blipFill>
        <p:spPr bwMode="auto">
          <a:xfrm>
            <a:off x="3439236" y="3612302"/>
            <a:ext cx="5191056" cy="292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289" y="2769689"/>
            <a:ext cx="5078041" cy="3808531"/>
          </a:xfrm>
          <a:prstGeom prst="rect">
            <a:avLst/>
          </a:prstGeom>
          <a:noFill/>
        </p:spPr>
      </p:pic>
      <p:pic>
        <p:nvPicPr>
          <p:cNvPr id="3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03" y="1502983"/>
            <a:ext cx="4880451" cy="36603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4458" y="362680"/>
            <a:ext cx="8378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10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Схема/дизайн/проект </a:t>
            </a:r>
            <a:r>
              <a:rPr lang="ru-RU" sz="2000" dirty="0">
                <a:solidFill>
                  <a:prstClr val="black"/>
                </a:solidFill>
              </a:rPr>
              <a:t>будущего объекта общественной инфраструктуры, который планируется к реализации (допускается предоставление в любых формах).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90" y="393457"/>
            <a:ext cx="8363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 </a:t>
            </a:r>
            <a:r>
              <a:rPr lang="ru-RU" sz="3200" dirty="0"/>
              <a:t>направлению поддержки </a:t>
            </a:r>
            <a:endParaRPr lang="ru-RU" sz="3200" dirty="0" smtClean="0"/>
          </a:p>
          <a:p>
            <a:pPr algn="ctr"/>
            <a:r>
              <a:rPr lang="ru-RU" sz="3200" b="1" u="sng" dirty="0" smtClean="0"/>
              <a:t>общественных </a:t>
            </a:r>
            <a:r>
              <a:rPr lang="ru-RU" sz="3200" b="1" u="sng" dirty="0"/>
              <a:t>проектов</a:t>
            </a:r>
            <a:r>
              <a:rPr lang="ru-RU" sz="32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790" y="1720840"/>
            <a:ext cx="8363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1. Сопроводительное </a:t>
            </a:r>
            <a:r>
              <a:rPr lang="ru-RU" sz="2000" dirty="0"/>
              <a:t>письмо на руководителя Администрации Губернатора Самарской области к конкурсному пакету документов от Администрации муниципального образования, на территории которого планируется реализация общественного проекта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44687" y="3160177"/>
            <a:ext cx="2911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err="1" smtClean="0"/>
              <a:t>И.о</a:t>
            </a:r>
            <a:r>
              <a:rPr lang="ru-RU" sz="1600" i="1" dirty="0" smtClean="0"/>
              <a:t>. руководителя </a:t>
            </a:r>
          </a:p>
          <a:p>
            <a:pPr algn="ctr"/>
            <a:r>
              <a:rPr lang="ru-RU" sz="1600" i="1" dirty="0" smtClean="0"/>
              <a:t>Администрации Губернатора </a:t>
            </a:r>
          </a:p>
          <a:p>
            <a:pPr algn="ctr"/>
            <a:r>
              <a:rPr lang="ru-RU" sz="1600" i="1" dirty="0" smtClean="0"/>
              <a:t>Самарской области</a:t>
            </a:r>
          </a:p>
          <a:p>
            <a:pPr algn="ctr"/>
            <a:r>
              <a:rPr lang="ru-RU" sz="1600" i="1" dirty="0" err="1" smtClean="0"/>
              <a:t>Ю.А.Рожину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6215" y="4150760"/>
            <a:ext cx="3221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Уважаемый Юрий Александрович!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1791" y="4514260"/>
            <a:ext cx="8363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i="1" dirty="0" smtClean="0"/>
              <a:t>Администрация с.п._________ м.р._____________ направляет в конкурсную </a:t>
            </a:r>
            <a:r>
              <a:rPr lang="ru-RU" sz="1600" i="1" dirty="0"/>
              <a:t>комиссию по проведению конкурсного отбора общественных проектов развития территорий муниципальных образований в Самарской </a:t>
            </a:r>
            <a:r>
              <a:rPr lang="ru-RU" sz="1600" i="1" dirty="0" smtClean="0"/>
              <a:t>области проект «____________» для участия в конкурсе общественных проектов в рамках государственной программы Самарской </a:t>
            </a:r>
            <a:r>
              <a:rPr lang="ru-RU" sz="1600" i="1" dirty="0"/>
              <a:t>области «Поддержка инициатив населения муниципальных образований в Самарской </a:t>
            </a:r>
            <a:r>
              <a:rPr lang="ru-RU" sz="1600" i="1" dirty="0" smtClean="0"/>
              <a:t>области» </a:t>
            </a:r>
            <a:r>
              <a:rPr lang="ru-RU" sz="1600" i="1" dirty="0"/>
              <a:t>на 2017 - 2025 годы».</a:t>
            </a:r>
            <a:endParaRPr lang="ru-RU" sz="1600" i="1" dirty="0" smtClean="0"/>
          </a:p>
          <a:p>
            <a:pPr indent="360363" algn="just"/>
            <a:r>
              <a:rPr lang="ru-RU" sz="1600" i="1" dirty="0" smtClean="0"/>
              <a:t>Приложение на ___л., в ____ экз.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1791" y="6412248"/>
            <a:ext cx="231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Глава с.п.____ м.р._____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11999" y="6390670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/>
              <a:t>И.И.Иванов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3955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118" y="397401"/>
            <a:ext cx="8214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2</a:t>
            </a:r>
            <a:r>
              <a:rPr lang="ru-RU" sz="2000" dirty="0"/>
              <a:t>. Заявка по установленной форме.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9" y="1005166"/>
            <a:ext cx="8322906" cy="517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746607" y="1407560"/>
            <a:ext cx="6768957" cy="1273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46607" y="1220913"/>
            <a:ext cx="6616557" cy="1419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7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789" y="323555"/>
            <a:ext cx="836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3</a:t>
            </a:r>
            <a:r>
              <a:rPr lang="ru-RU" sz="2000" dirty="0"/>
              <a:t>. Документ, подтверждающий инициирование общественного проекта согласно  </a:t>
            </a:r>
            <a:r>
              <a:rPr lang="ru-RU" sz="2000" dirty="0" smtClean="0"/>
              <a:t>п</a:t>
            </a:r>
            <a:r>
              <a:rPr lang="ru-RU" sz="2000" dirty="0"/>
              <a:t>. 2.8 приложения №4 к государственной программе.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61" y="1341312"/>
            <a:ext cx="7068620" cy="47771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5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89" y="323555"/>
            <a:ext cx="836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smtClean="0"/>
              <a:t>Фото </a:t>
            </a:r>
            <a:r>
              <a:rPr lang="ru-RU" sz="2000" dirty="0"/>
              <a:t>текущего состояния объекта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(</a:t>
            </a:r>
            <a:r>
              <a:rPr lang="ru-RU" sz="2000" dirty="0"/>
              <a:t>предоставляется на электронном носителе).</a:t>
            </a:r>
          </a:p>
        </p:txBody>
      </p:sp>
      <p:pic>
        <p:nvPicPr>
          <p:cNvPr id="4098" name="Picture 2" descr="C:\Users\GroberEM\Документы\Гос.программа Общественные инициативы\Общественные проекты\Ноябрь 2018\Фото\Елховский\Елховка\ДО\IMG_20181028_17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9" y="1207022"/>
            <a:ext cx="4743874" cy="284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oberEM\Документы\Гос.программа Общественные инициативы\Общественные проекты\Ноябрь 2018\Фото\Камышлинский\Балыкла\ДО\Фото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82" b="18346"/>
          <a:stretch/>
        </p:blipFill>
        <p:spPr bwMode="auto">
          <a:xfrm>
            <a:off x="441789" y="4107672"/>
            <a:ext cx="4743874" cy="2457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roberEM\Документы\Гос.программа Общественные инициативы\Общественные проекты\Ноябрь 2018\Фото\Жигулевск\Ширяево\ДО\Фото ДО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1128" y="431516"/>
            <a:ext cx="3296151" cy="613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01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89" y="323555"/>
            <a:ext cx="8363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dirty="0" smtClean="0"/>
              <a:t>Финансовое </a:t>
            </a:r>
            <a:r>
              <a:rPr lang="ru-RU" sz="2000" dirty="0"/>
              <a:t>обоснование общей стоимости общественного проекта.</a:t>
            </a:r>
          </a:p>
        </p:txBody>
      </p:sp>
      <p:pic>
        <p:nvPicPr>
          <p:cNvPr id="5130" name="Picture 10" descr="ÐÐ°ÑÑÐ¸Ð½ÐºÐ¸ Ð¿Ð¾ Ð·Ð°Ð¿ÑÐ¾ÑÑ ÑÐ¼ÐµÑ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31" y="1262583"/>
            <a:ext cx="6539679" cy="5086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79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58" y="301206"/>
            <a:ext cx="2116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dirty="0" smtClean="0"/>
              <a:t>Подписные </a:t>
            </a:r>
            <a:r>
              <a:rPr lang="ru-RU" sz="2000" dirty="0"/>
              <a:t>листы в поддержку общественного проекта </a:t>
            </a:r>
            <a:endParaRPr lang="ru-RU" sz="2000" dirty="0" smtClean="0"/>
          </a:p>
          <a:p>
            <a:pPr lvl="0" algn="just"/>
            <a:endParaRPr lang="ru-RU" sz="2000" dirty="0"/>
          </a:p>
          <a:p>
            <a:pPr lvl="0" algn="just"/>
            <a:endParaRPr lang="ru-RU" sz="2000" dirty="0" smtClean="0"/>
          </a:p>
          <a:p>
            <a:pPr lvl="0" algn="just"/>
            <a:r>
              <a:rPr lang="ru-RU" sz="2000" i="1" dirty="0" smtClean="0"/>
              <a:t>(</a:t>
            </a:r>
            <a:r>
              <a:rPr lang="ru-RU" sz="2000" i="1" dirty="0"/>
              <a:t>в случае, если реализация общественного проекта предполагается на внутри дворовой территории</a:t>
            </a:r>
            <a:r>
              <a:rPr lang="ru-RU" sz="2000" i="1" dirty="0" smtClean="0"/>
              <a:t>)!</a:t>
            </a:r>
            <a:endParaRPr lang="ru-RU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45" y="323555"/>
            <a:ext cx="63531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72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458" y="362680"/>
            <a:ext cx="837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7</a:t>
            </a:r>
            <a:r>
              <a:rPr lang="ru-RU" sz="2000" dirty="0">
                <a:solidFill>
                  <a:prstClr val="black"/>
                </a:solidFill>
              </a:rPr>
              <a:t>. Протокол собрания жителей (допускаются прочие виды обсуждения инициативы с населением с обязательным ведением протокола</a:t>
            </a:r>
            <a:r>
              <a:rPr lang="ru-RU" sz="2000" dirty="0" smtClean="0">
                <a:solidFill>
                  <a:prstClr val="black"/>
                </a:solidFill>
              </a:rPr>
              <a:t>).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96" y="1261206"/>
            <a:ext cx="61341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730</Words>
  <Application>Microsoft Office PowerPoint</Application>
  <PresentationFormat>Экран (4:3)</PresentationFormat>
  <Paragraphs>77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Alexander</cp:lastModifiedBy>
  <cp:revision>357</cp:revision>
  <cp:lastPrinted>2018-10-01T11:36:31Z</cp:lastPrinted>
  <dcterms:created xsi:type="dcterms:W3CDTF">2018-09-04T12:10:47Z</dcterms:created>
  <dcterms:modified xsi:type="dcterms:W3CDTF">2019-08-12T18:42:33Z</dcterms:modified>
</cp:coreProperties>
</file>